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7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3"/>
  </p:normalViewPr>
  <p:slideViewPr>
    <p:cSldViewPr snapToGrid="0">
      <p:cViewPr varScale="1">
        <p:scale>
          <a:sx n="146" d="100"/>
          <a:sy n="146" d="100"/>
        </p:scale>
        <p:origin x="1184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681163"/>
            <a:ext cx="388739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omophore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en.wikipedia.org/wiki/Vertebrate_visual_opsi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ellcomecollection.org/works/x5w2tw8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llcomecollection.org/works/vk7b3bgw" TargetMode="External"/><Relationship Id="rId5" Type="http://schemas.openxmlformats.org/officeDocument/2006/relationships/hyperlink" Target="https://wellcomecollection.org/works/e6utcyqy" TargetMode="External"/><Relationship Id="rId4" Type="http://schemas.openxmlformats.org/officeDocument/2006/relationships/hyperlink" Target="https://wellcomecollection.org/works/nm9fcgfc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acifism" TargetMode="External"/><Relationship Id="rId13" Type="http://schemas.openxmlformats.org/officeDocument/2006/relationships/hyperlink" Target="https://en.wikipedia.org/wiki/Second_World_War" TargetMode="External"/><Relationship Id="rId18" Type="http://schemas.openxmlformats.org/officeDocument/2006/relationships/hyperlink" Target="https://en.wikipedia.org/wiki/File:Prison_for_Women_by_Kathleen_Lonsdale._1943._(22149638693).jpg" TargetMode="External"/><Relationship Id="rId3" Type="http://schemas.openxmlformats.org/officeDocument/2006/relationships/hyperlink" Target="https://en.wikipedia.org/wiki/Malawi" TargetMode="External"/><Relationship Id="rId7" Type="http://schemas.openxmlformats.org/officeDocument/2006/relationships/hyperlink" Target="https://en.wikipedia.org/wiki/Religious_Society_of_Friends" TargetMode="External"/><Relationship Id="rId12" Type="http://schemas.openxmlformats.org/officeDocument/2006/relationships/hyperlink" Target="https://en.wikipedia.org/wiki/Holloway_(HM_Prison)" TargetMode="External"/><Relationship Id="rId17" Type="http://schemas.openxmlformats.org/officeDocument/2006/relationships/hyperlink" Target="https://en.wikipedia.org/wiki/Kathleen_Lonsdale#cite_note-39" TargetMode="External"/><Relationship Id="rId2" Type="http://schemas.openxmlformats.org/officeDocument/2006/relationships/hyperlink" Target="https://en.wikipedia.org/wiki/Nyasaland" TargetMode="External"/><Relationship Id="rId16" Type="http://schemas.openxmlformats.org/officeDocument/2006/relationships/hyperlink" Target="https://en.wikipedia.org/wiki/Howard_League_for_Penal_Refor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Kathleen_Lonsdale#cite_note-frs-1" TargetMode="External"/><Relationship Id="rId11" Type="http://schemas.openxmlformats.org/officeDocument/2006/relationships/hyperlink" Target="https://en.wikipedia.org/wiki/Kathleen_Lonsdale#cite_note-37" TargetMode="External"/><Relationship Id="rId5" Type="http://schemas.openxmlformats.org/officeDocument/2006/relationships/hyperlink" Target="https://en.wikipedia.org/wiki/Vegetarianism" TargetMode="External"/><Relationship Id="rId15" Type="http://schemas.openxmlformats.org/officeDocument/2006/relationships/hyperlink" Target="https://en.wikipedia.org/wiki/Kathleen_Lonsdale#cite_note-38" TargetMode="External"/><Relationship Id="rId10" Type="http://schemas.openxmlformats.org/officeDocument/2006/relationships/hyperlink" Target="https://en.wikipedia.org/wiki/Peace_Pledge_Union" TargetMode="External"/><Relationship Id="rId19" Type="http://schemas.openxmlformats.org/officeDocument/2006/relationships/image" Target="../media/image1.jpeg"/><Relationship Id="rId4" Type="http://schemas.openxmlformats.org/officeDocument/2006/relationships/hyperlink" Target="https://en.wikipedia.org/wiki/Wikipedia:Citation_needed" TargetMode="External"/><Relationship Id="rId9" Type="http://schemas.openxmlformats.org/officeDocument/2006/relationships/hyperlink" Target="https://en.wikipedia.org/wiki/Kathleen_Lonsdale#cite_note-36" TargetMode="External"/><Relationship Id="rId14" Type="http://schemas.openxmlformats.org/officeDocument/2006/relationships/hyperlink" Target="https://en.wikipedia.org/wiki/Prison_refor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 noGrp="1"/>
          </p:cNvSpPr>
          <p:nvPr>
            <p:ph type="ctrTitle"/>
          </p:nvPr>
        </p:nvSpPr>
        <p:spPr>
          <a:xfrm>
            <a:off x="607895" y="-594020"/>
            <a:ext cx="7772401" cy="2387601"/>
          </a:xfrm>
          <a:prstGeom prst="rect">
            <a:avLst/>
          </a:prstGeom>
        </p:spPr>
        <p:txBody>
          <a:bodyPr/>
          <a:lstStyle/>
          <a:p>
            <a:pPr>
              <a:defRPr sz="3000" b="1">
                <a:latin typeface="+mn-lt"/>
                <a:ea typeface="+mn-ea"/>
                <a:cs typeface="+mn-cs"/>
                <a:sym typeface="Courier New"/>
              </a:defRPr>
            </a:pPr>
            <a:r>
              <a:rPr lang="en-GB" dirty="0"/>
              <a:t>Quaker Scientists</a:t>
            </a:r>
            <a:endParaRPr dirty="0"/>
          </a:p>
          <a:p>
            <a:pPr>
              <a:defRPr sz="2200" b="1">
                <a:latin typeface="+mn-lt"/>
                <a:ea typeface="+mn-ea"/>
                <a:cs typeface="+mn-cs"/>
                <a:sym typeface="Courier New"/>
              </a:defRPr>
            </a:pPr>
            <a:endParaRPr dirty="0"/>
          </a:p>
          <a:p>
            <a:pPr>
              <a:defRPr sz="2200" b="1">
                <a:latin typeface="+mn-lt"/>
                <a:ea typeface="+mn-ea"/>
                <a:cs typeface="+mn-cs"/>
                <a:sym typeface="Courier New"/>
              </a:defRPr>
            </a:pPr>
            <a:r>
              <a:rPr lang="en-GB" dirty="0"/>
              <a:t>Graham Waterhouse and </a:t>
            </a:r>
            <a:r>
              <a:rPr dirty="0"/>
              <a:t>Peter Murray-Rust</a:t>
            </a:r>
          </a:p>
        </p:txBody>
      </p:sp>
      <p:sp>
        <p:nvSpPr>
          <p:cNvPr id="107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275772" y="1918690"/>
            <a:ext cx="5438709" cy="3358966"/>
          </a:xfrm>
          <a:prstGeom prst="rect">
            <a:avLst/>
          </a:prstGeom>
        </p:spPr>
        <p:txBody>
          <a:bodyPr/>
          <a:lstStyle/>
          <a:p>
            <a:pPr defTabSz="905255">
              <a:lnSpc>
                <a:spcPct val="81000"/>
              </a:lnSpc>
              <a:spcBef>
                <a:spcPts val="900"/>
              </a:spcBef>
              <a:defRPr sz="2376"/>
            </a:pPr>
            <a:endParaRPr dirty="0"/>
          </a:p>
          <a:p>
            <a:pPr algn="l" defTabSz="905255">
              <a:lnSpc>
                <a:spcPct val="81000"/>
              </a:lnSpc>
              <a:spcBef>
                <a:spcPts val="900"/>
              </a:spcBef>
              <a:defRPr sz="2178"/>
            </a:pPr>
            <a:r>
              <a:rPr lang="en-GB" dirty="0" err="1"/>
              <a:t>Xxx</a:t>
            </a:r>
            <a:endParaRPr dirty="0"/>
          </a:p>
          <a:p>
            <a:pPr algn="l" defTabSz="905255">
              <a:lnSpc>
                <a:spcPct val="81000"/>
              </a:lnSpc>
              <a:spcBef>
                <a:spcPts val="900"/>
              </a:spcBef>
              <a:defRPr sz="1881"/>
            </a:pPr>
            <a:r>
              <a:rPr dirty="0"/>
              <a:t>No knowledge of science is required</a:t>
            </a:r>
            <a:br>
              <a:rPr dirty="0"/>
            </a:br>
            <a:r>
              <a:rPr dirty="0"/>
              <a:t>Wikipedia links provided</a:t>
            </a:r>
          </a:p>
        </p:txBody>
      </p:sp>
      <p:sp>
        <p:nvSpPr>
          <p:cNvPr id="108" name="TextBox 4"/>
          <p:cNvSpPr txBox="1"/>
          <p:nvPr/>
        </p:nvSpPr>
        <p:spPr>
          <a:xfrm>
            <a:off x="370183" y="6297691"/>
            <a:ext cx="7916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Copyright:  Both </a:t>
            </a:r>
            <a:r>
              <a:rPr lang="en-GB" dirty="0"/>
              <a:t>Graham</a:t>
            </a:r>
            <a:r>
              <a:rPr dirty="0"/>
              <a:t> and Peter have liberal approaches to copyright (CC BY)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Dalton Tapestry">
            <a:extLst>
              <a:ext uri="{FF2B5EF4-FFF2-40B4-BE49-F238E27FC236}">
                <a16:creationId xmlns:a16="http://schemas.microsoft.com/office/drawing/2014/main" id="{5B784938-49F0-9B6C-0A92-BEBB623D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7" y="696686"/>
            <a:ext cx="919508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F597B-1401-69B4-D896-AF64F61926D8}"/>
              </a:ext>
            </a:extLst>
          </p:cNvPr>
          <p:cNvSpPr txBox="1"/>
          <p:nvPr/>
        </p:nvSpPr>
        <p:spPr>
          <a:xfrm>
            <a:off x="432322" y="6324600"/>
            <a:ext cx="87116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www.quaker-tapestry.co.uk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/2021/03/19/john-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dalton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-scientist-quaker-and-pioneer/</a:t>
            </a:r>
          </a:p>
        </p:txBody>
      </p:sp>
    </p:spTree>
    <p:extLst>
      <p:ext uri="{BB962C8B-B14F-4D97-AF65-F5344CB8AC3E}">
        <p14:creationId xmlns:p14="http://schemas.microsoft.com/office/powerpoint/2010/main" val="249552470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lliam Allen print">
            <a:extLst>
              <a:ext uri="{FF2B5EF4-FFF2-40B4-BE49-F238E27FC236}">
                <a16:creationId xmlns:a16="http://schemas.microsoft.com/office/drawing/2014/main" id="{862B82EA-9952-B1F5-F57B-7E66B26D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0"/>
            <a:ext cx="803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276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tomic Theory Archives - Quaker Tapestry">
            <a:extLst>
              <a:ext uri="{FF2B5EF4-FFF2-40B4-BE49-F238E27FC236}">
                <a16:creationId xmlns:a16="http://schemas.microsoft.com/office/drawing/2014/main" id="{33B65D2D-2BD5-51C5-BF6B-984D143A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0"/>
            <a:ext cx="473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6333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thleen lonsdale Archives - Quaker Tapestry">
            <a:extLst>
              <a:ext uri="{FF2B5EF4-FFF2-40B4-BE49-F238E27FC236}">
                <a16:creationId xmlns:a16="http://schemas.microsoft.com/office/drawing/2014/main" id="{FCA10F02-D563-48BC-CE3A-E44DAA02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0"/>
            <a:ext cx="4135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4332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Quaker Tapestry Museum, Kendal | Visit Cumbria">
            <a:extLst>
              <a:ext uri="{FF2B5EF4-FFF2-40B4-BE49-F238E27FC236}">
                <a16:creationId xmlns:a16="http://schemas.microsoft.com/office/drawing/2014/main" id="{C5EDAA2B-97AE-84A5-9B0A-7271262A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1300"/>
            <a:ext cx="76200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565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DEDDB-2476-9E4E-7B45-06560D1E7D1E}"/>
              </a:ext>
            </a:extLst>
          </p:cNvPr>
          <p:cNvSpPr txBox="1"/>
          <p:nvPr/>
        </p:nvSpPr>
        <p:spPr>
          <a:xfrm>
            <a:off x="626724" y="801384"/>
            <a:ext cx="5095304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* Quaker principles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* How does PMR reconcile science and Quakerism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What was the scientific background at the time?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What were quaker networks, schools and industry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STEP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Effect of dissensi</a:t>
            </a:r>
            <a:r>
              <a:rPr lang="en-US" dirty="0"/>
              <a:t>on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00370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86DE3-8F66-23B6-662F-38A8C3554B21}"/>
              </a:ext>
            </a:extLst>
          </p:cNvPr>
          <p:cNvSpPr txBox="1"/>
          <p:nvPr/>
        </p:nvSpPr>
        <p:spPr>
          <a:xfrm>
            <a:off x="1109609" y="1058238"/>
            <a:ext cx="760720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finding of one generation will not serve for the next. It tarnishes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rapidly except it be reserved with an ever-renewed spirit of seeking.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i="1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Calibri"/>
              </a:rPr>
              <a:t>Arthur Eddington</a:t>
            </a:r>
            <a:endParaRPr kumimoji="0" lang="en-US" sz="18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5906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72DA7-4B98-AD6A-96C6-953072EF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4" y="157038"/>
            <a:ext cx="7366000" cy="440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9B045-777D-0F92-5999-2AEDD5CE4FFF}"/>
              </a:ext>
            </a:extLst>
          </p:cNvPr>
          <p:cNvSpPr txBox="1"/>
          <p:nvPr/>
        </p:nvSpPr>
        <p:spPr>
          <a:xfrm>
            <a:off x="241729" y="6135205"/>
            <a:ext cx="630877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Scanned images copyright © 2017,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Royal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Societyhttps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://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doi.org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/10.1098/rstl.1783.0008open_in_new</a:t>
            </a:r>
          </a:p>
        </p:txBody>
      </p:sp>
    </p:spTree>
    <p:extLst>
      <p:ext uri="{BB962C8B-B14F-4D97-AF65-F5344CB8AC3E}">
        <p14:creationId xmlns:p14="http://schemas.microsoft.com/office/powerpoint/2010/main" val="26157191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5B554-F1D8-FE6D-F5DE-1480BDB9911C}"/>
              </a:ext>
            </a:extLst>
          </p:cNvPr>
          <p:cNvSpPr txBox="1"/>
          <p:nvPr/>
        </p:nvSpPr>
        <p:spPr>
          <a:xfrm>
            <a:off x="2286000" y="3108403"/>
            <a:ext cx="457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/commons/0/0f/Dalton%27s_Element_List.jpg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48934-0EF7-C8DC-B126-5267D187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0"/>
            <a:ext cx="5005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25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AC5B30F-741C-9DB1-E63E-F241B728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746" y="-246592"/>
            <a:ext cx="5087882" cy="69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roduction of drawing of atomic formulae (molecular formulae (reproductions))">
            <a:extLst>
              <a:ext uri="{FF2B5EF4-FFF2-40B4-BE49-F238E27FC236}">
                <a16:creationId xmlns:a16="http://schemas.microsoft.com/office/drawing/2014/main" id="{4FEC0490-ECA9-1C73-69B7-8EE58C66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36" y="157013"/>
            <a:ext cx="5931845" cy="355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095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4"/>
          <p:cNvSpPr txBox="1"/>
          <p:nvPr/>
        </p:nvSpPr>
        <p:spPr>
          <a:xfrm>
            <a:off x="370183" y="6297691"/>
            <a:ext cx="7916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Copyright:  Both </a:t>
            </a:r>
            <a:r>
              <a:rPr lang="en-GB" dirty="0"/>
              <a:t>Graham</a:t>
            </a:r>
            <a:r>
              <a:rPr dirty="0"/>
              <a:t> and Peter have liberal approaches to copyright (CC BY)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9A6B0-5E88-B4C7-0F33-E2F5291A0194}"/>
              </a:ext>
            </a:extLst>
          </p:cNvPr>
          <p:cNvSpPr txBox="1"/>
          <p:nvPr/>
        </p:nvSpPr>
        <p:spPr>
          <a:xfrm>
            <a:off x="2806613" y="159488"/>
            <a:ext cx="353077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About these slides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4A21-857E-EF2E-69F4-B2B15C476448}"/>
              </a:ext>
            </a:extLst>
          </p:cNvPr>
          <p:cNvSpPr txBox="1"/>
          <p:nvPr/>
        </p:nvSpPr>
        <p:spPr>
          <a:xfrm>
            <a:off x="1491349" y="1488558"/>
            <a:ext cx="61613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* copyright. Wherever possible we have used CC BY (SA) material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85324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BE3F8D-68D8-F03F-7FF8-38E747620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0338" cy="4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24F07-56EE-4D30-CBD9-3DC430911C1D}"/>
              </a:ext>
            </a:extLst>
          </p:cNvPr>
          <p:cNvSpPr txBox="1"/>
          <p:nvPr/>
        </p:nvSpPr>
        <p:spPr>
          <a:xfrm>
            <a:off x="323636" y="5086783"/>
            <a:ext cx="457200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CCCCCC"/>
                </a:solidFill>
                <a:effectLst/>
                <a:latin typeface="SMGsans"/>
              </a:rPr>
              <a:t>Five wooden balls, made by Peter Ewart of Manchester c.1810, and used by John Dalton for demonstrating his atomic theory c. 1810–42</a:t>
            </a:r>
          </a:p>
          <a:p>
            <a:r>
              <a:rPr lang="en-GB" dirty="0"/>
              <a:t>Science Museum Group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500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rtebrate visual opsin - Wikipedia">
            <a:extLst>
              <a:ext uri="{FF2B5EF4-FFF2-40B4-BE49-F238E27FC236}">
                <a16:creationId xmlns:a16="http://schemas.microsoft.com/office/drawing/2014/main" id="{A58A1CE6-812E-2030-8C07-CE5D85DF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6" y="71920"/>
            <a:ext cx="3210424" cy="49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EF20B-47F0-F469-65EA-7795066A5CF4}"/>
              </a:ext>
            </a:extLst>
          </p:cNvPr>
          <p:cNvSpPr txBox="1"/>
          <p:nvPr/>
        </p:nvSpPr>
        <p:spPr>
          <a:xfrm>
            <a:off x="467474" y="5430766"/>
            <a:ext cx="457200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Three-dimensional structure of bovine rhodopsin. The seven transmembrane domains are shown in varying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retinal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hromophore"/>
              </a:rPr>
              <a:t>chromophore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shown in red.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CED10-C3B2-72E3-386F-6937CD72D418}"/>
              </a:ext>
            </a:extLst>
          </p:cNvPr>
          <p:cNvSpPr txBox="1"/>
          <p:nvPr/>
        </p:nvSpPr>
        <p:spPr>
          <a:xfrm>
            <a:off x="110444" y="5061436"/>
            <a:ext cx="52860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/>
              </a:rPr>
              <a:t>https://en.wikipedia.org/wiki/Vertebrate_visual_opsin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718A1-60D1-813C-8AED-0B190410F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45" y="254143"/>
            <a:ext cx="3937000" cy="4089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5DB8B-8783-E29D-B8D6-5D9840815188}"/>
              </a:ext>
            </a:extLst>
          </p:cNvPr>
          <p:cNvCxnSpPr/>
          <p:nvPr/>
        </p:nvCxnSpPr>
        <p:spPr>
          <a:xfrm flipV="1">
            <a:off x="1993187" y="2085654"/>
            <a:ext cx="3046287" cy="339047"/>
          </a:xfrm>
          <a:prstGeom prst="straightConnector1">
            <a:avLst/>
          </a:prstGeom>
          <a:noFill/>
          <a:ln w="76200" cap="flat">
            <a:solidFill>
              <a:schemeClr val="accent2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3D2FFA-E230-1CA3-ACBC-A5BFC9E06F38}"/>
              </a:ext>
            </a:extLst>
          </p:cNvPr>
          <p:cNvSpPr txBox="1"/>
          <p:nvPr/>
        </p:nvSpPr>
        <p:spPr>
          <a:xfrm>
            <a:off x="5527498" y="4522828"/>
            <a:ext cx="3283910" cy="1569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Atoms responsible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for John Dalton’s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/>
              <a:t>colour</a:t>
            </a:r>
            <a:r>
              <a:rPr lang="en-US" sz="3200" dirty="0"/>
              <a:t> blindness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89239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FBBFA-BB8B-3A65-8AA2-C8B22FAD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793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E5909-8551-6FDD-CEC8-3FFBA3D15B4E}"/>
              </a:ext>
            </a:extLst>
          </p:cNvPr>
          <p:cNvSpPr txBox="1"/>
          <p:nvPr/>
        </p:nvSpPr>
        <p:spPr>
          <a:xfrm>
            <a:off x="5638800" y="254472"/>
            <a:ext cx="3505200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3"/>
              </a:rPr>
              <a:t>Wellcome Trust Corporate Archive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…</a:t>
            </a: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4"/>
              </a:rPr>
              <a:t>Direct activities WT/D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5"/>
              </a:rPr>
              <a:t>Library and Museum WT/D/1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6"/>
              </a:rPr>
              <a:t>Images from the photographic library WT/D/1/20</a:t>
            </a: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M0007729: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121212"/>
                </a:solidFill>
                <a:effectLst/>
                <a:latin typeface="Inter"/>
              </a:rPr>
              <a:t>Interior of the old pharmacy at Plough Court</a:t>
            </a:r>
            <a:r>
              <a:rPr lang="en-GB" b="1" i="0" dirty="0">
                <a:solidFill>
                  <a:srgbClr val="121212"/>
                </a:solidFill>
                <a:effectLst/>
                <a:latin typeface="Inter"/>
              </a:rPr>
              <a:t> </a:t>
            </a: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WT/D/1/20/1/66/62</a:t>
            </a:r>
          </a:p>
        </p:txBody>
      </p:sp>
    </p:spTree>
    <p:extLst>
      <p:ext uri="{BB962C8B-B14F-4D97-AF65-F5344CB8AC3E}">
        <p14:creationId xmlns:p14="http://schemas.microsoft.com/office/powerpoint/2010/main" val="2618774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165DC-B911-7008-E2FA-F7BC3D45A1F5}"/>
              </a:ext>
            </a:extLst>
          </p:cNvPr>
          <p:cNvSpPr txBox="1"/>
          <p:nvPr/>
        </p:nvSpPr>
        <p:spPr>
          <a:xfrm>
            <a:off x="542260" y="1095153"/>
            <a:ext cx="22681541" cy="19482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 b="1" dirty="0">
                <a:effectLst/>
              </a:rPr>
              <a:t>Plough Court Pharmacy Medicines (1715-1927)</a:t>
            </a:r>
          </a:p>
          <a:p>
            <a:r>
              <a:rPr lang="en-GB" b="1" dirty="0">
                <a:effectLst/>
              </a:rPr>
              <a:t>Background: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Founded</a:t>
            </a:r>
            <a:r>
              <a:rPr lang="en-GB" dirty="0">
                <a:effectLst/>
              </a:rPr>
              <a:t>: 1715 in London by Silvanus Bevan (Quaker)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Location</a:t>
            </a:r>
            <a:r>
              <a:rPr lang="en-GB" dirty="0">
                <a:effectLst/>
              </a:rPr>
              <a:t>: Plough Court, Lombard Street, London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Significance</a:t>
            </a:r>
            <a:r>
              <a:rPr lang="en-GB" dirty="0">
                <a:effectLst/>
              </a:rPr>
              <a:t>: One of the most famous pharmacies of its era, later became Allen &amp; </a:t>
            </a:r>
            <a:r>
              <a:rPr lang="en-GB" dirty="0" err="1">
                <a:effectLst/>
              </a:rPr>
              <a:t>Hanburys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Quaker connection</a:t>
            </a:r>
            <a:r>
              <a:rPr lang="en-GB" dirty="0">
                <a:effectLst/>
              </a:rPr>
              <a:t>: Founded and run by Quakers, reflecting their values of integrity and service</a:t>
            </a:r>
          </a:p>
          <a:p>
            <a:r>
              <a:rPr lang="en-GB" b="1" dirty="0">
                <a:effectLst/>
              </a:rPr>
              <a:t>Categories of Medicines Sold:</a:t>
            </a:r>
          </a:p>
          <a:p>
            <a:r>
              <a:rPr lang="en-GB" b="1" dirty="0">
                <a:effectLst/>
              </a:rPr>
              <a:t>1. Herbal Remedies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Digitalis (Foxglove)</a:t>
            </a:r>
            <a:r>
              <a:rPr lang="en-GB" dirty="0">
                <a:effectLst/>
              </a:rPr>
              <a:t>: For heart 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Willow Bark</a:t>
            </a:r>
            <a:r>
              <a:rPr lang="en-GB" dirty="0">
                <a:effectLst/>
              </a:rPr>
              <a:t>: Pain relief and fever reduction (precursor to aspirin)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Chamomile</a:t>
            </a:r>
            <a:r>
              <a:rPr lang="en-GB" dirty="0">
                <a:effectLst/>
              </a:rPr>
              <a:t>: Digestive issues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Peppermint</a:t>
            </a:r>
            <a:r>
              <a:rPr lang="en-GB" dirty="0">
                <a:effectLst/>
              </a:rPr>
              <a:t>: Digestive problems and nausea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Valerian</a:t>
            </a:r>
            <a:r>
              <a:rPr lang="en-GB" dirty="0">
                <a:effectLst/>
              </a:rPr>
              <a:t>: Anxiety and sleep disorders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Rose Water</a:t>
            </a:r>
            <a:r>
              <a:rPr lang="en-GB" dirty="0">
                <a:effectLst/>
              </a:rPr>
              <a:t>: Skin care and mild astringent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Peppermint Water</a:t>
            </a:r>
            <a:r>
              <a:rPr lang="en-GB" dirty="0">
                <a:effectLst/>
              </a:rPr>
              <a:t>: Digestive aid</a:t>
            </a:r>
          </a:p>
          <a:p>
            <a:r>
              <a:rPr lang="en-GB" b="1" dirty="0">
                <a:effectLst/>
              </a:rPr>
              <a:t>2. Tinctures and Elixirs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Laudanum</a:t>
            </a:r>
            <a:r>
              <a:rPr lang="en-GB" dirty="0">
                <a:effectLst/>
              </a:rPr>
              <a:t>: Opium tincture for pain relief and coughs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</a:rPr>
              <a:t>Daffy's</a:t>
            </a:r>
            <a:r>
              <a:rPr lang="en-GB" b="1" dirty="0">
                <a:effectLst/>
              </a:rPr>
              <a:t> Elixir</a:t>
            </a:r>
            <a:r>
              <a:rPr lang="en-GB" dirty="0">
                <a:effectLst/>
              </a:rPr>
              <a:t>: Popular digestive tonic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Godfrey's Cordial</a:t>
            </a:r>
            <a:r>
              <a:rPr lang="en-GB" dirty="0">
                <a:effectLst/>
              </a:rPr>
              <a:t>: Infant soothing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Various bitters</a:t>
            </a:r>
            <a:r>
              <a:rPr lang="en-GB" dirty="0">
                <a:effectLst/>
              </a:rPr>
              <a:t>: For digestive health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Alcohol-based solutions</a:t>
            </a:r>
            <a:r>
              <a:rPr lang="en-GB" dirty="0">
                <a:effectLst/>
              </a:rPr>
              <a:t>: For preservation and easy administration</a:t>
            </a:r>
          </a:p>
          <a:p>
            <a:r>
              <a:rPr lang="en-GB" b="1" dirty="0">
                <a:effectLst/>
              </a:rPr>
              <a:t>3. Chemical Compounds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Mercury compounds</a:t>
            </a:r>
            <a:r>
              <a:rPr lang="en-GB" dirty="0">
                <a:effectLst/>
              </a:rPr>
              <a:t>: For syphilis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Calomel (mercurous chloride)</a:t>
            </a:r>
            <a:r>
              <a:rPr lang="en-GB" dirty="0">
                <a:effectLst/>
              </a:rPr>
              <a:t>: Purgative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Quinine powder</a:t>
            </a:r>
            <a:r>
              <a:rPr lang="en-GB" dirty="0">
                <a:effectLst/>
              </a:rPr>
              <a:t>: Malaria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Antimony</a:t>
            </a:r>
            <a:r>
              <a:rPr lang="en-GB" dirty="0">
                <a:effectLst/>
              </a:rPr>
              <a:t>: Emetic and purgative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Arsenic preparations</a:t>
            </a:r>
            <a:r>
              <a:rPr lang="en-GB" dirty="0">
                <a:effectLst/>
              </a:rPr>
              <a:t>: Small doses for various treatments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Lead acetate</a:t>
            </a:r>
            <a:r>
              <a:rPr lang="en-GB" dirty="0">
                <a:effectLst/>
              </a:rPr>
              <a:t>: In ointments and salves</a:t>
            </a:r>
          </a:p>
          <a:p>
            <a:r>
              <a:rPr lang="en-GB" b="1" dirty="0">
                <a:effectLst/>
              </a:rPr>
              <a:t>4. Topical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Mercurial ointments</a:t>
            </a:r>
            <a:r>
              <a:rPr lang="en-GB" dirty="0">
                <a:effectLst/>
              </a:rPr>
              <a:t>: For skin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</a:rPr>
              <a:t>Sulfur</a:t>
            </a:r>
            <a:r>
              <a:rPr lang="en-GB" b="1" dirty="0">
                <a:effectLst/>
              </a:rPr>
              <a:t> preparations</a:t>
            </a:r>
            <a:r>
              <a:rPr lang="en-GB" dirty="0">
                <a:effectLst/>
              </a:rPr>
              <a:t>: For skin 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Zinc oxide ointments</a:t>
            </a:r>
            <a:r>
              <a:rPr lang="en-GB" dirty="0">
                <a:effectLst/>
              </a:rPr>
              <a:t>: For wounds and burns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Herbal salves</a:t>
            </a:r>
            <a:r>
              <a:rPr lang="en-GB" dirty="0">
                <a:effectLst/>
              </a:rPr>
              <a:t>: For wounds and inflammations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Poultices</a:t>
            </a:r>
            <a:r>
              <a:rPr lang="en-GB" dirty="0">
                <a:effectLst/>
              </a:rPr>
              <a:t>: For drawing out infections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Balms</a:t>
            </a:r>
            <a:r>
              <a:rPr lang="en-GB" dirty="0">
                <a:effectLst/>
              </a:rPr>
              <a:t>: For wound healing</a:t>
            </a:r>
          </a:p>
          <a:p>
            <a:r>
              <a:rPr lang="en-GB" b="1" dirty="0">
                <a:effectLst/>
              </a:rPr>
              <a:t>5. Patent Medicines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Proprietary formulations</a:t>
            </a:r>
            <a:r>
              <a:rPr lang="en-GB" dirty="0">
                <a:effectLst/>
              </a:rPr>
              <a:t>: Often with secret ingredients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Tonic preparations</a:t>
            </a:r>
            <a:r>
              <a:rPr lang="en-GB" dirty="0">
                <a:effectLst/>
              </a:rPr>
              <a:t>: For general health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Cough syrups</a:t>
            </a:r>
            <a:r>
              <a:rPr lang="en-GB" dirty="0">
                <a:effectLst/>
              </a:rPr>
              <a:t>: With honey and herbal extracts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Digestive aids</a:t>
            </a:r>
            <a:r>
              <a:rPr lang="en-GB" dirty="0">
                <a:effectLst/>
              </a:rPr>
              <a:t>: Various proprietary blends</a:t>
            </a:r>
          </a:p>
          <a:p>
            <a:r>
              <a:rPr lang="en-GB" b="1" dirty="0">
                <a:effectLst/>
              </a:rPr>
              <a:t>6. Apothecary Supplies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Empty bottles and containers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Scales and measuring equipment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Mortars and pestles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Distillation equipment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Ingredients for home remedies</a:t>
            </a:r>
            <a:endParaRPr lang="en-GB" dirty="0">
              <a:effectLst/>
            </a:endParaRPr>
          </a:p>
          <a:p>
            <a:r>
              <a:rPr lang="en-GB" b="1" dirty="0">
                <a:effectLst/>
              </a:rPr>
              <a:t>7. Specialized Preparations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Compounded prescriptions</a:t>
            </a:r>
            <a:r>
              <a:rPr lang="en-GB" dirty="0">
                <a:effectLst/>
              </a:rPr>
              <a:t>: Custom-made for individual 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Pills and powders</a:t>
            </a:r>
            <a:r>
              <a:rPr lang="en-GB" dirty="0">
                <a:effectLst/>
              </a:rPr>
              <a:t>: Solid medication 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Lozenges</a:t>
            </a:r>
            <a:r>
              <a:rPr lang="en-GB" dirty="0">
                <a:effectLst/>
              </a:rPr>
              <a:t>: For respiratory and digestive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Distilled waters</a:t>
            </a:r>
            <a:r>
              <a:rPr lang="en-GB" dirty="0">
                <a:effectLst/>
              </a:rPr>
              <a:t>: Floral and herbal waters</a:t>
            </a:r>
          </a:p>
          <a:p>
            <a:r>
              <a:rPr lang="en-GB" b="1" dirty="0">
                <a:effectLst/>
              </a:rPr>
              <a:t>Quaker Influence on the Pharmacy: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1. Quality and </a:t>
            </a:r>
            <a:r>
              <a:rPr lang="en-GB" b="1" dirty="0" err="1">
                <a:effectLst/>
              </a:rPr>
              <a:t>Integrity:</a:t>
            </a:r>
            <a:r>
              <a:rPr lang="en-GB" dirty="0" err="1">
                <a:effectLst/>
              </a:rPr>
              <a:t>Honest</a:t>
            </a:r>
            <a:r>
              <a:rPr lang="en-GB" dirty="0">
                <a:effectLst/>
              </a:rPr>
              <a:t> preparation and </a:t>
            </a:r>
            <a:r>
              <a:rPr lang="en-GB" dirty="0" err="1">
                <a:effectLst/>
              </a:rPr>
              <a:t>labeling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No adulteration of medicines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Fair pricing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2. Service to </a:t>
            </a:r>
            <a:r>
              <a:rPr lang="en-GB" b="1" dirty="0" err="1">
                <a:effectLst/>
              </a:rPr>
              <a:t>Community:</a:t>
            </a:r>
            <a:r>
              <a:rPr lang="en-GB" dirty="0" err="1">
                <a:effectLst/>
              </a:rPr>
              <a:t>Serving</a:t>
            </a:r>
            <a:r>
              <a:rPr lang="en-GB" dirty="0">
                <a:effectLst/>
              </a:rPr>
              <a:t> all people regardless of social status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Providing medicines to the poor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Educational role in health matters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3. Scientific </a:t>
            </a:r>
            <a:r>
              <a:rPr lang="en-GB" b="1" dirty="0" err="1">
                <a:effectLst/>
              </a:rPr>
              <a:t>Approach:</a:t>
            </a:r>
            <a:r>
              <a:rPr lang="en-GB" dirty="0" err="1">
                <a:effectLst/>
              </a:rPr>
              <a:t>Careful</a:t>
            </a:r>
            <a:r>
              <a:rPr lang="en-GB" dirty="0">
                <a:effectLst/>
              </a:rPr>
              <a:t> measurement and preparation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Record-keeping and documentation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Innovation in pharmaceutical techniques</a:t>
            </a:r>
          </a:p>
          <a:p>
            <a:r>
              <a:rPr lang="en-GB" b="1" dirty="0">
                <a:effectLst/>
              </a:rPr>
              <a:t>Historical Context: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Medical Understanding of the </a:t>
            </a:r>
            <a:r>
              <a:rPr lang="en-GB" b="1" dirty="0" err="1">
                <a:effectLst/>
              </a:rPr>
              <a:t>Era:</a:t>
            </a:r>
            <a:r>
              <a:rPr lang="en-GB" dirty="0" err="1">
                <a:effectLst/>
              </a:rPr>
              <a:t>Based</a:t>
            </a:r>
            <a:r>
              <a:rPr lang="en-GB" dirty="0">
                <a:effectLst/>
              </a:rPr>
              <a:t> on humoral theory and herbal medicine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Limited understanding of disease causes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Many treatments now considered dangerous or ineffective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Focus on symptom relief rather than cure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</a:rPr>
              <a:t>References:</a:t>
            </a:r>
            <a:r>
              <a:rPr lang="en-GB" dirty="0" err="1">
                <a:effectLst/>
              </a:rPr>
              <a:t>"Plough</a:t>
            </a:r>
            <a:r>
              <a:rPr lang="en-GB" dirty="0">
                <a:effectLst/>
              </a:rPr>
              <a:t> Court: The Story of a Notable Pharmacy, 1715-1927" by Ernest C. Cripps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effectLst/>
              </a:rPr>
              <a:t>Wellcome</a:t>
            </a:r>
            <a:r>
              <a:rPr lang="en-GB" dirty="0">
                <a:effectLst/>
              </a:rPr>
              <a:t> Collection archives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effectLst/>
              </a:rPr>
              <a:t>Historical pharmacy records</a:t>
            </a:r>
          </a:p>
          <a:p>
            <a:r>
              <a:rPr lang="en-GB" dirty="0">
                <a:effectLst/>
              </a:rPr>
              <a:t>The Plough Court Pharmacy represents an important example of how Quaker values of integrity, service, and scientific inquiry influenced the development of pharmaceutical practice in 18th and 19th century England.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9421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llen &amp; Hanburys - Wikipedia">
            <a:extLst>
              <a:ext uri="{FF2B5EF4-FFF2-40B4-BE49-F238E27FC236}">
                <a16:creationId xmlns:a16="http://schemas.microsoft.com/office/drawing/2014/main" id="{59B6D1F2-FF92-2DCA-A891-96D0CFE47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5310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le:Allen &amp; Hanburys, works at Bethnal Green Wellcome ...">
            <a:extLst>
              <a:ext uri="{FF2B5EF4-FFF2-40B4-BE49-F238E27FC236}">
                <a16:creationId xmlns:a16="http://schemas.microsoft.com/office/drawing/2014/main" id="{5B94DB08-E69B-0155-9239-8EDE4423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9" y="5316"/>
            <a:ext cx="7602279" cy="54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40858-870E-7CA8-D39A-E6A80221CE58}"/>
              </a:ext>
            </a:extLst>
          </p:cNvPr>
          <p:cNvSpPr txBox="1"/>
          <p:nvPr/>
        </p:nvSpPr>
        <p:spPr>
          <a:xfrm>
            <a:off x="127591" y="5546031"/>
            <a:ext cx="910761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Creator: </a:t>
            </a:r>
            <a:r>
              <a:rPr lang="en-GB" b="0" i="0" dirty="0" err="1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Wellcome</a:t>
            </a:r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 Library, London </a:t>
            </a:r>
          </a:p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Copyright: Copyrighted work available under Creative Commons Attribution only licence </a:t>
            </a:r>
          </a:p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CC BY 4.0 http://</a:t>
            </a:r>
            <a:r>
              <a:rPr lang="en-GB" b="0" i="0" dirty="0" err="1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creativecommons.org</a:t>
            </a:r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/licenses/by/4.0/</a:t>
            </a:r>
          </a:p>
          <a:p>
            <a:br>
              <a:rPr lang="en-GB" dirty="0"/>
            </a:b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7753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rawing of an aerial view | Hertfordshire Archives &amp; Local Studies (Ware.Industries pamphlet file)">
            <a:extLst>
              <a:ext uri="{FF2B5EF4-FFF2-40B4-BE49-F238E27FC236}">
                <a16:creationId xmlns:a16="http://schemas.microsoft.com/office/drawing/2014/main" id="{4324E653-2532-20C4-FA9A-0D5914EA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77850"/>
            <a:ext cx="89281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FAB04-C677-9BFD-156C-CC2F794ABCE4}"/>
              </a:ext>
            </a:extLst>
          </p:cNvPr>
          <p:cNvSpPr txBox="1"/>
          <p:nvPr/>
        </p:nvSpPr>
        <p:spPr>
          <a:xfrm>
            <a:off x="265813" y="6280150"/>
            <a:ext cx="661334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fontAlgn="base"/>
            <a:r>
              <a:rPr lang="en-GB" b="1" i="0" dirty="0">
                <a:solidFill>
                  <a:srgbClr val="151515"/>
                </a:solidFill>
                <a:effectLst/>
                <a:latin typeface="inherit"/>
              </a:rPr>
              <a:t>Allen &amp; Hanbury's, Ware showing the factory and mills in 1920</a:t>
            </a:r>
          </a:p>
          <a:p>
            <a:pPr algn="l" fontAlgn="base"/>
            <a:r>
              <a:rPr lang="en-GB" b="0" i="1" dirty="0">
                <a:solidFill>
                  <a:srgbClr val="151515"/>
                </a:solidFill>
                <a:effectLst/>
                <a:latin typeface="inherit"/>
              </a:rPr>
              <a:t>Hertfordshire Archives &amp; Local Studies (</a:t>
            </a:r>
            <a:r>
              <a:rPr lang="en-GB" b="0" i="1" dirty="0" err="1">
                <a:solidFill>
                  <a:srgbClr val="151515"/>
                </a:solidFill>
                <a:effectLst/>
                <a:latin typeface="inherit"/>
              </a:rPr>
              <a:t>Ware.Industries</a:t>
            </a:r>
            <a:r>
              <a:rPr lang="en-GB" b="0" i="1" dirty="0">
                <a:solidFill>
                  <a:srgbClr val="151515"/>
                </a:solidFill>
                <a:effectLst/>
                <a:latin typeface="inherit"/>
              </a:rPr>
              <a:t> pamphlet file)</a:t>
            </a:r>
          </a:p>
          <a:p>
            <a:pPr algn="l" fontAlgn="base"/>
            <a:br>
              <a:rPr lang="en-GB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</a:br>
            <a:endParaRPr lang="en-GB" b="0" i="0" dirty="0">
              <a:solidFill>
                <a:srgbClr val="151515"/>
              </a:solidFill>
              <a:effectLst/>
              <a:latin typeface="Open Sans" panose="020B0606030504020204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86799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2582738-C83A-002D-937B-C4829AAB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390732"/>
            <a:ext cx="9144000" cy="107814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96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89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Pamphlet written by Kathleen Lonsdale on Prison Reform in 1943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After beginning her research career, in 1927 Yardley married Thomas Jackson Lonsdale. They had three children – Jane, Nancy, and Stephen. Stephen became a medical doctor and worked for several years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Nyasaland"/>
              </a:rPr>
              <a:t>Nyasaland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(now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lawi"/>
              </a:rPr>
              <a:t>Malawi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en-US" altLang="en-US" sz="1200" b="0" i="1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Wikipedia:Citation needed"/>
              </a:rPr>
              <a:t>citation needed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Lonsdale was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Vegetarianism"/>
              </a:rPr>
              <a:t>vegetarian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teetotaller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[1]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600" b="1" i="0" u="none" strike="noStrike" cap="none" normalizeH="0" baseline="0" dirty="0">
              <a:ln>
                <a:noFill/>
              </a:ln>
              <a:solidFill>
                <a:srgbClr val="101418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600" b="1" i="0" u="none" strike="noStrike" cap="none" normalizeH="0" baseline="0" dirty="0">
                <a:ln>
                  <a:noFill/>
                </a:ln>
                <a:solidFill>
                  <a:srgbClr val="101418"/>
                </a:solidFill>
                <a:effectLst/>
                <a:latin typeface="inherit"/>
                <a:cs typeface="Arial" panose="020B0604020202020204" pitchFamily="34" charset="0"/>
              </a:rPr>
              <a:t>Pacifism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Though she had been brought up in the Baptist denomination as a child, Kathleen Lonsdale became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Religious Society of Friends"/>
              </a:rPr>
              <a:t>Quaker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1935, simultaneously with her husband. Already committed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Pacifism"/>
              </a:rPr>
              <a:t>pacifists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both were attracted to Quakerism for this reason.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[36]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She was a Sponsor of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Peace Pledge Union"/>
              </a:rPr>
              <a:t>Peace Pledge Union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[37]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served a month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Holloway (HM Prison)"/>
              </a:rPr>
              <a:t>Holloway prison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during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 tooltip="Second World War"/>
              </a:rPr>
              <a:t>Second World War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because she refused to register for civil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duties or to pay a fine for refusing to register. During this time she experienced a range of issues which would eventually result in Lonsdale becoming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4" tooltip="Prison reform"/>
              </a:rPr>
              <a:t>prison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activist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[38]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she joined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 tooltip="Howard League for Penal Reform"/>
              </a:rPr>
              <a:t>Howard League for Penal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[39]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 was not prepared for was the general insanity of an administrative system in which lip service is paid to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 descr="Pamphlet written by Kathleen Lonsdale on Prison Reform in 1943">
            <a:hlinkClick r:id="rId18"/>
            <a:extLst>
              <a:ext uri="{FF2B5EF4-FFF2-40B4-BE49-F238E27FC236}">
                <a16:creationId xmlns:a16="http://schemas.microsoft.com/office/drawing/2014/main" id="{B871453D-F435-7CEF-B1D8-6A4AE21D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4127500"/>
            <a:ext cx="3175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88B8DAF8-A273-0F3D-0C5E-B189C4786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96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8900" b="0" i="0" u="sng" strike="noStrike" cap="none" normalizeH="0" baseline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Pamphlet written by Kathleen Lonsdale on Prison Reform in 1943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beginning her research career, in 1927 Yardley married Thomas Jackson Lonsdale. They had three children – Jane, Nancy, and Stephen. Stephen became a medical doctor and worked for several years in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Nyasaland"/>
              </a:rPr>
              <a:t>Nyasaland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(now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Malawi"/>
              </a:rPr>
              <a:t>Malawi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altLang="en-US" sz="1200" b="0" i="1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Wikipedia:Citation needed"/>
              </a:rPr>
              <a:t>citation needed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Lonsdale was a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Vegetarianism"/>
              </a:rPr>
              <a:t>vegetarian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teetotaller.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[1]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600" b="1" i="0" u="none" strike="noStrike" cap="none" normalizeH="0" baseline="0">
              <a:ln>
                <a:noFill/>
              </a:ln>
              <a:solidFill>
                <a:srgbClr val="101418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600" b="1" i="0" u="none" strike="noStrike" cap="none" normalizeH="0" baseline="0">
                <a:ln>
                  <a:noFill/>
                </a:ln>
                <a:solidFill>
                  <a:srgbClr val="101418"/>
                </a:solidFill>
                <a:effectLst/>
                <a:latin typeface="inherit"/>
                <a:cs typeface="Arial" panose="020B0604020202020204" pitchFamily="34" charset="0"/>
              </a:rPr>
              <a:t>Pacifism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Though she had been brought up in the Baptist denomination as a child, Kathleen Lonsdale became a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Religious Society of Friends"/>
              </a:rPr>
              <a:t>Quaker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1935, simultaneously with her husband. Already committed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Pacifism"/>
              </a:rPr>
              <a:t>pacifists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both were attracted to Quakerism for this reason.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[36]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She was a Sponsor of the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Peace Pledge Union"/>
              </a:rPr>
              <a:t>Peace Pledge Union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[37]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served a month in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Holloway (HM Prison)"/>
              </a:rPr>
              <a:t>Holloway prison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during the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 tooltip="Second World War"/>
              </a:rPr>
              <a:t>Second World War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because she refused to register for civil defence duties or to pay a fine for refusing to register. During this time she experienced a range of issues which would eventually result in Lonsdale becoming a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4" tooltip="Prison reform"/>
              </a:rPr>
              <a:t>prison reform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activist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[38]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she joined the 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 tooltip="Howard League for Penal Reform"/>
              </a:rPr>
              <a:t>Howard League for Penal Reform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[39]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 was not prepared for was the general insanity of an administrative system in which lip service is paid to the</a:t>
            </a:r>
          </a:p>
        </p:txBody>
      </p:sp>
      <p:pic>
        <p:nvPicPr>
          <p:cNvPr id="8197" name="Picture 5" descr="Pamphlet written by Kathleen Lonsdale on Prison Reform in 1943">
            <a:hlinkClick r:id="rId18"/>
            <a:extLst>
              <a:ext uri="{FF2B5EF4-FFF2-40B4-BE49-F238E27FC236}">
                <a16:creationId xmlns:a16="http://schemas.microsoft.com/office/drawing/2014/main" id="{263C0D48-22CA-6B09-7D5B-4A314616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-3975100"/>
            <a:ext cx="3175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896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FBE72B-AE15-5CAF-9B58-0546271FE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5" y="137485"/>
            <a:ext cx="1168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21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3716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99277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224408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6063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165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ourier New"/>
        <a:ea typeface="Courier New"/>
        <a:cs typeface="Courier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ourier New"/>
        <a:ea typeface="Courier New"/>
        <a:cs typeface="Courier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1262</Words>
  <Application>Microsoft Macintosh PowerPoint</Application>
  <PresentationFormat>On-screen Show (4:3)</PresentationFormat>
  <Paragraphs>129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inherit</vt:lpstr>
      <vt:lpstr>Inter</vt:lpstr>
      <vt:lpstr>Open Sans</vt:lpstr>
      <vt:lpstr>SMGsans</vt:lpstr>
      <vt:lpstr>Office Theme</vt:lpstr>
      <vt:lpstr>Quaker Scientists  Graham Waterhouse and Peter Murray-Rust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</cp:revision>
  <dcterms:modified xsi:type="dcterms:W3CDTF">2025-09-18T08:49:02Z</dcterms:modified>
</cp:coreProperties>
</file>